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xfordbibliographies.com/view/document/obo-9780199766567/obo-9780199766567-0132.xml#obo-9780199766567-0132-div1-0004" TargetMode="External"/><Relationship Id="rId2" Type="http://schemas.openxmlformats.org/officeDocument/2006/relationships/hyperlink" Target="https://www.oxfordbibliographies.com/view/document/obo-9780199766567/obo-9780199766567-0132.xml#obo-9780199766567-0132-bibItem-001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1: Shamanic Skills</a:t>
            </a:r>
            <a:endParaRPr lang="en-US" dirty="0"/>
          </a:p>
        </p:txBody>
      </p:sp>
      <p:sp>
        <p:nvSpPr>
          <p:cNvPr id="3" name="Subtitle 2"/>
          <p:cNvSpPr>
            <a:spLocks noGrp="1"/>
          </p:cNvSpPr>
          <p:nvPr>
            <p:ph type="subTitle" idx="1"/>
          </p:nvPr>
        </p:nvSpPr>
        <p:spPr/>
        <p:txBody>
          <a:bodyPr/>
          <a:lstStyle/>
          <a:p>
            <a:r>
              <a:rPr lang="en-US" dirty="0" smtClean="0"/>
              <a:t>What is shamanism? Setting space. Grounding, embodiment and protection.</a:t>
            </a:r>
            <a:endParaRPr lang="en-US" dirty="0"/>
          </a:p>
        </p:txBody>
      </p:sp>
    </p:spTree>
    <p:extLst>
      <p:ext uri="{BB962C8B-B14F-4D97-AF65-F5344CB8AC3E}">
        <p14:creationId xmlns:p14="http://schemas.microsoft.com/office/powerpoint/2010/main" val="3840539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Place to Work</a:t>
            </a:r>
            <a:endParaRPr lang="en-US" dirty="0"/>
          </a:p>
        </p:txBody>
      </p:sp>
      <p:sp>
        <p:nvSpPr>
          <p:cNvPr id="3" name="Content Placeholder 2"/>
          <p:cNvSpPr>
            <a:spLocks noGrp="1"/>
          </p:cNvSpPr>
          <p:nvPr>
            <p:ph idx="1"/>
          </p:nvPr>
        </p:nvSpPr>
        <p:spPr/>
        <p:txBody>
          <a:bodyPr/>
          <a:lstStyle/>
          <a:p>
            <a:r>
              <a:rPr lang="en-US" dirty="0" smtClean="0"/>
              <a:t>We’re setting an energetic container here. Boundaries. Who/what can come in and help and who/what must stay out.</a:t>
            </a:r>
          </a:p>
          <a:p>
            <a:r>
              <a:rPr lang="en-US" dirty="0" smtClean="0"/>
              <a:t>Purify and consecration of space:</a:t>
            </a:r>
          </a:p>
          <a:p>
            <a:pPr lvl="1"/>
            <a:r>
              <a:rPr lang="en-US" dirty="0" smtClean="0"/>
              <a:t>Cleaning (!)</a:t>
            </a:r>
          </a:p>
          <a:p>
            <a:pPr lvl="1"/>
            <a:r>
              <a:rPr lang="en-US" dirty="0" smtClean="0"/>
              <a:t>Fumigation/spraying: </a:t>
            </a:r>
            <a:r>
              <a:rPr lang="en-US" dirty="0" err="1" smtClean="0"/>
              <a:t>Mugwort</a:t>
            </a:r>
            <a:r>
              <a:rPr lang="en-US" dirty="0" smtClean="0"/>
              <a:t>, roses, white sage, rosemary, frankincense, myrrh</a:t>
            </a:r>
          </a:p>
          <a:p>
            <a:pPr lvl="1"/>
            <a:r>
              <a:rPr lang="en-US" dirty="0" smtClean="0"/>
              <a:t>Salt</a:t>
            </a:r>
          </a:p>
          <a:p>
            <a:pPr lvl="1"/>
            <a:r>
              <a:rPr lang="en-US" dirty="0" smtClean="0"/>
              <a:t>Rattling, clapping, stomping</a:t>
            </a:r>
          </a:p>
          <a:p>
            <a:pPr lvl="1"/>
            <a:r>
              <a:rPr lang="en-US" dirty="0" smtClean="0"/>
              <a:t>Crystals/crystal grids (usually if you’re going to do heavy duty work)</a:t>
            </a:r>
          </a:p>
          <a:p>
            <a:pPr lvl="1"/>
            <a:r>
              <a:rPr lang="en-US" dirty="0" smtClean="0"/>
              <a:t>Reiki</a:t>
            </a:r>
          </a:p>
          <a:p>
            <a:pPr lvl="1"/>
            <a:r>
              <a:rPr lang="en-US" dirty="0" smtClean="0"/>
              <a:t>Candles (white or beeswax)</a:t>
            </a:r>
          </a:p>
          <a:p>
            <a:pPr marL="457200" lvl="1" indent="0">
              <a:buNone/>
            </a:pPr>
            <a:endParaRPr lang="en-US" dirty="0"/>
          </a:p>
        </p:txBody>
      </p:sp>
    </p:spTree>
    <p:extLst>
      <p:ext uri="{BB962C8B-B14F-4D97-AF65-F5344CB8AC3E}">
        <p14:creationId xmlns:p14="http://schemas.microsoft.com/office/powerpoint/2010/main" val="2524181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Place to Work: </a:t>
            </a:r>
            <a:br>
              <a:rPr lang="en-US" dirty="0" smtClean="0"/>
            </a:br>
            <a:r>
              <a:rPr lang="en-US" dirty="0" smtClean="0"/>
              <a:t>Calling in the Directions</a:t>
            </a:r>
            <a:endParaRPr lang="en-US" dirty="0"/>
          </a:p>
        </p:txBody>
      </p:sp>
      <p:sp>
        <p:nvSpPr>
          <p:cNvPr id="3" name="Content Placeholder 2"/>
          <p:cNvSpPr>
            <a:spLocks noGrp="1"/>
          </p:cNvSpPr>
          <p:nvPr>
            <p:ph sz="half" idx="1"/>
          </p:nvPr>
        </p:nvSpPr>
        <p:spPr/>
        <p:txBody>
          <a:bodyPr/>
          <a:lstStyle/>
          <a:p>
            <a:r>
              <a:rPr lang="en-US" dirty="0" smtClean="0"/>
              <a:t>East</a:t>
            </a:r>
          </a:p>
          <a:p>
            <a:pPr lvl="1"/>
            <a:r>
              <a:rPr lang="en-US" dirty="0" smtClean="0"/>
              <a:t>Eagle</a:t>
            </a:r>
          </a:p>
          <a:p>
            <a:pPr lvl="1"/>
            <a:r>
              <a:rPr lang="en-US" dirty="0" smtClean="0"/>
              <a:t>Air</a:t>
            </a:r>
            <a:endParaRPr lang="en-US" dirty="0"/>
          </a:p>
          <a:p>
            <a:pPr lvl="1"/>
            <a:r>
              <a:rPr lang="en-US" dirty="0"/>
              <a:t>Spring</a:t>
            </a:r>
          </a:p>
          <a:p>
            <a:pPr lvl="1"/>
            <a:r>
              <a:rPr lang="en-US" dirty="0" smtClean="0"/>
              <a:t>Yellow/White</a:t>
            </a:r>
          </a:p>
          <a:p>
            <a:r>
              <a:rPr lang="en-US" dirty="0" smtClean="0"/>
              <a:t>South</a:t>
            </a:r>
          </a:p>
          <a:p>
            <a:pPr lvl="1"/>
            <a:r>
              <a:rPr lang="en-US" dirty="0" smtClean="0"/>
              <a:t>Deer Mother</a:t>
            </a:r>
          </a:p>
          <a:p>
            <a:pPr lvl="1"/>
            <a:r>
              <a:rPr lang="en-US" dirty="0" smtClean="0"/>
              <a:t>Fire</a:t>
            </a:r>
          </a:p>
          <a:p>
            <a:pPr lvl="1"/>
            <a:r>
              <a:rPr lang="en-US" dirty="0" smtClean="0"/>
              <a:t>Summer</a:t>
            </a:r>
          </a:p>
          <a:p>
            <a:pPr lvl="1"/>
            <a:r>
              <a:rPr lang="en-US" dirty="0" smtClean="0"/>
              <a:t>Red</a:t>
            </a:r>
          </a:p>
          <a:p>
            <a:pPr lvl="1"/>
            <a:endParaRPr lang="en-US" dirty="0" smtClean="0"/>
          </a:p>
        </p:txBody>
      </p:sp>
      <p:sp>
        <p:nvSpPr>
          <p:cNvPr id="6" name="Content Placeholder 5"/>
          <p:cNvSpPr>
            <a:spLocks noGrp="1"/>
          </p:cNvSpPr>
          <p:nvPr>
            <p:ph sz="half" idx="2"/>
          </p:nvPr>
        </p:nvSpPr>
        <p:spPr/>
        <p:txBody>
          <a:bodyPr/>
          <a:lstStyle/>
          <a:p>
            <a:r>
              <a:rPr lang="en-US" dirty="0" smtClean="0"/>
              <a:t>West</a:t>
            </a:r>
          </a:p>
          <a:p>
            <a:pPr lvl="1"/>
            <a:r>
              <a:rPr lang="en-US" dirty="0" smtClean="0"/>
              <a:t>Salmon of Wisdom</a:t>
            </a:r>
          </a:p>
          <a:p>
            <a:pPr lvl="1"/>
            <a:r>
              <a:rPr lang="en-US" dirty="0" smtClean="0"/>
              <a:t>Water</a:t>
            </a:r>
          </a:p>
          <a:p>
            <a:pPr lvl="1"/>
            <a:r>
              <a:rPr lang="en-US" dirty="0" smtClean="0"/>
              <a:t>Autumn</a:t>
            </a:r>
          </a:p>
          <a:p>
            <a:pPr lvl="1"/>
            <a:r>
              <a:rPr lang="en-US" dirty="0" smtClean="0"/>
              <a:t>Blue</a:t>
            </a:r>
          </a:p>
          <a:p>
            <a:r>
              <a:rPr lang="en-US" dirty="0" smtClean="0"/>
              <a:t>North</a:t>
            </a:r>
          </a:p>
          <a:p>
            <a:pPr lvl="1"/>
            <a:r>
              <a:rPr lang="en-US" dirty="0" smtClean="0"/>
              <a:t>Bear Mother</a:t>
            </a:r>
          </a:p>
          <a:p>
            <a:pPr lvl="1"/>
            <a:r>
              <a:rPr lang="en-US" dirty="0" smtClean="0"/>
              <a:t>Earth</a:t>
            </a:r>
          </a:p>
          <a:p>
            <a:pPr lvl="1"/>
            <a:r>
              <a:rPr lang="en-US" dirty="0" smtClean="0"/>
              <a:t>Winter</a:t>
            </a:r>
          </a:p>
          <a:p>
            <a:pPr lvl="1"/>
            <a:r>
              <a:rPr lang="en-US" dirty="0" smtClean="0"/>
              <a:t>Black</a:t>
            </a:r>
            <a:endParaRPr lang="en-US" dirty="0"/>
          </a:p>
        </p:txBody>
      </p:sp>
    </p:spTree>
    <p:extLst>
      <p:ext uri="{BB962C8B-B14F-4D97-AF65-F5344CB8AC3E}">
        <p14:creationId xmlns:p14="http://schemas.microsoft.com/office/powerpoint/2010/main" val="160877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a Place to Work: </a:t>
            </a:r>
            <a:br>
              <a:rPr lang="en-US" dirty="0"/>
            </a:br>
            <a:r>
              <a:rPr lang="en-US" dirty="0"/>
              <a:t>Calling in and Greeting the Worlds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0461" y="2074076"/>
            <a:ext cx="3761116" cy="4719832"/>
          </a:xfrm>
        </p:spPr>
      </p:pic>
    </p:spTree>
    <p:extLst>
      <p:ext uri="{BB962C8B-B14F-4D97-AF65-F5344CB8AC3E}">
        <p14:creationId xmlns:p14="http://schemas.microsoft.com/office/powerpoint/2010/main" val="22365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Setting a Place to Work: </a:t>
            </a:r>
            <a:br>
              <a:rPr lang="en-US" dirty="0"/>
            </a:br>
            <a:r>
              <a:rPr lang="en-US" dirty="0"/>
              <a:t>Calling in </a:t>
            </a:r>
            <a:r>
              <a:rPr lang="en-US" dirty="0" smtClean="0"/>
              <a:t>and Greeting the Worlds</a:t>
            </a:r>
            <a:endParaRPr lang="en-US" dirty="0"/>
          </a:p>
        </p:txBody>
      </p:sp>
      <p:sp>
        <p:nvSpPr>
          <p:cNvPr id="6" name="Content Placeholder 5"/>
          <p:cNvSpPr>
            <a:spLocks noGrp="1"/>
          </p:cNvSpPr>
          <p:nvPr>
            <p:ph idx="1"/>
          </p:nvPr>
        </p:nvSpPr>
        <p:spPr/>
        <p:txBody>
          <a:bodyPr>
            <a:normAutofit lnSpcReduction="10000"/>
          </a:bodyPr>
          <a:lstStyle/>
          <a:p>
            <a:r>
              <a:rPr lang="en-US" dirty="0" smtClean="0"/>
              <a:t>Lower World</a:t>
            </a:r>
          </a:p>
          <a:p>
            <a:pPr lvl="1"/>
            <a:r>
              <a:rPr lang="en-US" dirty="0" smtClean="0"/>
              <a:t>Ancestors</a:t>
            </a:r>
          </a:p>
          <a:p>
            <a:pPr lvl="1"/>
            <a:r>
              <a:rPr lang="en-US" dirty="0" smtClean="0"/>
              <a:t>Spirit Animals</a:t>
            </a:r>
          </a:p>
          <a:p>
            <a:pPr lvl="1"/>
            <a:r>
              <a:rPr lang="en-US" dirty="0" smtClean="0"/>
              <a:t>Very Earth-like</a:t>
            </a:r>
          </a:p>
          <a:p>
            <a:r>
              <a:rPr lang="en-US" dirty="0" smtClean="0"/>
              <a:t>Middle World</a:t>
            </a:r>
          </a:p>
          <a:p>
            <a:pPr lvl="1"/>
            <a:r>
              <a:rPr lang="en-US" dirty="0" smtClean="0"/>
              <a:t>Here! </a:t>
            </a:r>
          </a:p>
          <a:p>
            <a:pPr lvl="1"/>
            <a:r>
              <a:rPr lang="en-US" dirty="0" smtClean="0"/>
              <a:t>Spirits of place (land, buildings), elementals, moons, stars, planets, star beings, arch angels, etc. </a:t>
            </a:r>
          </a:p>
          <a:p>
            <a:r>
              <a:rPr lang="en-US" dirty="0" smtClean="0"/>
              <a:t>Upper World</a:t>
            </a:r>
          </a:p>
          <a:p>
            <a:pPr lvl="1"/>
            <a:r>
              <a:rPr lang="en-US" dirty="0" smtClean="0"/>
              <a:t>Deities, ascended masters, teachers, etc.</a:t>
            </a:r>
          </a:p>
          <a:p>
            <a:pPr lvl="1"/>
            <a:r>
              <a:rPr lang="en-US" dirty="0" smtClean="0"/>
              <a:t>Very ethereal, fantastic</a:t>
            </a:r>
            <a:endParaRPr lang="en-US" dirty="0"/>
          </a:p>
        </p:txBody>
      </p:sp>
    </p:spTree>
    <p:extLst>
      <p:ext uri="{BB962C8B-B14F-4D97-AF65-F5344CB8AC3E}">
        <p14:creationId xmlns:p14="http://schemas.microsoft.com/office/powerpoint/2010/main" val="289427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shamanism: 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Anthropologically…</a:t>
            </a:r>
          </a:p>
          <a:p>
            <a:r>
              <a:rPr lang="en-US" i="1" dirty="0"/>
              <a:t>Shamanism” has been recently described as a form of interaction between a practitioner and spirits, one that is not available to other members of a community; the practitioner (a “shaman”) acts on behalf of that community—or on behalf of individual members of that community—to perform a variety of social roles that may include healing as well as harming, affecting the outcome of subsistence activities, and so on, by intervention with spirits or through knowledge gained by communication with spirits (see </a:t>
            </a:r>
            <a:r>
              <a:rPr lang="en-US" i="1" dirty="0">
                <a:hlinkClick r:id="rId2"/>
              </a:rPr>
              <a:t>Webb 2013</a:t>
            </a:r>
            <a:r>
              <a:rPr lang="en-US" i="1" dirty="0"/>
              <a:t> under the </a:t>
            </a:r>
            <a:r>
              <a:rPr lang="en-US" i="1" dirty="0">
                <a:hlinkClick r:id="rId3"/>
              </a:rPr>
              <a:t>Nature of Shamanism</a:t>
            </a:r>
            <a:r>
              <a:rPr lang="en-US" i="1" dirty="0"/>
              <a:t>, p. 62). As such, shamans are found in a variety of cultures that are not traditionally associated with the concept, for example as spirit mediums in sub-Saharan Africa and through spirit possession in East Asia. This bibliography considers these themes through sections on the history of the concept itself, studies of the nature of shamanism, and analyses of shamanism in various cultures around the world.”</a:t>
            </a:r>
            <a:r>
              <a:rPr lang="en-US" dirty="0"/>
              <a:t> …Oxford Bibliography webpage </a:t>
            </a:r>
            <a:endParaRPr lang="en-US" dirty="0"/>
          </a:p>
        </p:txBody>
      </p:sp>
    </p:spTree>
    <p:extLst>
      <p:ext uri="{BB962C8B-B14F-4D97-AF65-F5344CB8AC3E}">
        <p14:creationId xmlns:p14="http://schemas.microsoft.com/office/powerpoint/2010/main" val="3693346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shamanism: definitions</a:t>
            </a:r>
          </a:p>
        </p:txBody>
      </p:sp>
      <p:sp>
        <p:nvSpPr>
          <p:cNvPr id="3" name="Content Placeholder 2"/>
          <p:cNvSpPr>
            <a:spLocks noGrp="1"/>
          </p:cNvSpPr>
          <p:nvPr>
            <p:ph idx="1"/>
          </p:nvPr>
        </p:nvSpPr>
        <p:spPr/>
        <p:txBody>
          <a:bodyPr>
            <a:normAutofit fontScale="92500" lnSpcReduction="10000"/>
          </a:bodyPr>
          <a:lstStyle/>
          <a:p>
            <a:r>
              <a:rPr lang="en-US" i="1" dirty="0"/>
              <a:t>A shaman has an animistic world view. An animist understands that all parts of Creation are alive in some way, and have spirits. Nothing is dead in the animist’s universe - you and I have souls, and so do all the animals and plants, and likewise the rocks and rivers, mountains and clouds, stars, sun and moon, even an illness, or a concept, or a ceremony, or a ritual object has a soul - everything has a soul, and we live within a vast network of interconnectedness. All animistic and shamanic cultures understand this. All shamanic cultures are animistic - but not all animistic cultures are </a:t>
            </a:r>
            <a:r>
              <a:rPr lang="en-US" i="1" dirty="0" smtClean="0"/>
              <a:t>shamanic… </a:t>
            </a:r>
            <a:r>
              <a:rPr lang="en-US" i="1" dirty="0"/>
              <a:t>A shaman is someone who goes into trance, and in that trance, they are either taken over by ancestor spirits - who were shamans before them - or they get taken over by local gods and spirits, such as the spirit of a mountain or a lake, or their soul leaves their body, and travels out to the other spirit worlds which are all around us - unseen - there to meet with spirits, so as to gain knowledge and power. Often all of these things happen within the same shamanic tradition.” </a:t>
            </a:r>
            <a:r>
              <a:rPr lang="en-US" dirty="0"/>
              <a:t>Nicholas Breeze Wood; </a:t>
            </a:r>
            <a:r>
              <a:rPr lang="en-US" i="1" dirty="0"/>
              <a:t>Sacred Hoop Magazine Special Guide to Shamanism</a:t>
            </a:r>
            <a:endParaRPr lang="en-US" dirty="0"/>
          </a:p>
        </p:txBody>
      </p:sp>
    </p:spTree>
    <p:extLst>
      <p:ext uri="{BB962C8B-B14F-4D97-AF65-F5344CB8AC3E}">
        <p14:creationId xmlns:p14="http://schemas.microsoft.com/office/powerpoint/2010/main" val="487600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lnSpcReduction="10000"/>
          </a:bodyPr>
          <a:lstStyle/>
          <a:p>
            <a:r>
              <a:rPr lang="en-US" dirty="0" smtClean="0"/>
              <a:t>Anthropologically a “shaman” is a skilled person who:</a:t>
            </a:r>
          </a:p>
          <a:p>
            <a:r>
              <a:rPr lang="en-US" dirty="0" smtClean="0"/>
              <a:t>Is called by the spirits</a:t>
            </a:r>
          </a:p>
          <a:p>
            <a:r>
              <a:rPr lang="en-US" dirty="0" smtClean="0"/>
              <a:t>Goes into a trance, using a variety of means, and leaves their body, travelling to other worlds/times/dimensions; or becomes possessed by a specific spirit in order to</a:t>
            </a:r>
          </a:p>
          <a:p>
            <a:r>
              <a:rPr lang="en-US" dirty="0" smtClean="0"/>
              <a:t>Get information (divination); do healing work; or do other works for members of their community or their community as a whole.</a:t>
            </a:r>
          </a:p>
          <a:p>
            <a:r>
              <a:rPr lang="en-US" dirty="0" smtClean="0"/>
              <a:t>Shamans often go through some kind of initiation</a:t>
            </a:r>
          </a:p>
          <a:p>
            <a:r>
              <a:rPr lang="en-US" dirty="0" smtClean="0"/>
              <a:t>They are also trained by humans</a:t>
            </a:r>
          </a:p>
          <a:p>
            <a:r>
              <a:rPr lang="en-US" dirty="0" smtClean="0"/>
              <a:t>Over ancestral time, people who had these skills became druids, priests, priestesses as societies moved into more hierarchical structures</a:t>
            </a:r>
          </a:p>
          <a:p>
            <a:pPr marL="0" indent="0">
              <a:buNone/>
            </a:pPr>
            <a:endParaRPr lang="en-US" dirty="0" smtClean="0"/>
          </a:p>
          <a:p>
            <a:endParaRPr lang="en-US" dirty="0"/>
          </a:p>
        </p:txBody>
      </p:sp>
    </p:spTree>
    <p:extLst>
      <p:ext uri="{BB962C8B-B14F-4D97-AF65-F5344CB8AC3E}">
        <p14:creationId xmlns:p14="http://schemas.microsoft.com/office/powerpoint/2010/main" val="2022044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54524"/>
          </a:xfrm>
        </p:spPr>
        <p:txBody>
          <a:bodyPr/>
          <a:lstStyle/>
          <a:p>
            <a:r>
              <a:rPr lang="en-US" dirty="0" smtClean="0"/>
              <a:t>Shamans…</a:t>
            </a:r>
            <a:endParaRPr lang="en-US" dirty="0"/>
          </a:p>
        </p:txBody>
      </p:sp>
      <p:sp>
        <p:nvSpPr>
          <p:cNvPr id="3" name="Content Placeholder 2"/>
          <p:cNvSpPr>
            <a:spLocks noGrp="1"/>
          </p:cNvSpPr>
          <p:nvPr>
            <p:ph idx="1"/>
          </p:nvPr>
        </p:nvSpPr>
        <p:spPr>
          <a:xfrm>
            <a:off x="2589212" y="1578634"/>
            <a:ext cx="8915400" cy="4332588"/>
          </a:xfrm>
        </p:spPr>
        <p:txBody>
          <a:bodyPr>
            <a:normAutofit lnSpcReduction="10000"/>
          </a:bodyPr>
          <a:lstStyle/>
          <a:p>
            <a:r>
              <a:rPr lang="en-US" dirty="0" smtClean="0"/>
              <a:t>Usually believe in evil and good…those things are culturally mediated/</a:t>
            </a:r>
            <a:r>
              <a:rPr lang="en-US" dirty="0" err="1" smtClean="0"/>
              <a:t>determind</a:t>
            </a:r>
            <a:endParaRPr lang="en-US" dirty="0" smtClean="0"/>
          </a:p>
          <a:p>
            <a:r>
              <a:rPr lang="en-US" dirty="0" smtClean="0"/>
              <a:t>Can have specific skills…weather shaman, </a:t>
            </a:r>
            <a:r>
              <a:rPr lang="en-US" dirty="0" err="1" smtClean="0"/>
              <a:t>deathwalker</a:t>
            </a:r>
            <a:r>
              <a:rPr lang="en-US" dirty="0"/>
              <a:t>,</a:t>
            </a:r>
            <a:r>
              <a:rPr lang="en-US" dirty="0" smtClean="0"/>
              <a:t> animal stalker, exorcist, plant shaman (I call these are “</a:t>
            </a:r>
            <a:r>
              <a:rPr lang="en-US" dirty="0" err="1" smtClean="0"/>
              <a:t>magics</a:t>
            </a:r>
            <a:r>
              <a:rPr lang="en-US" dirty="0" smtClean="0"/>
              <a:t>”) or specific healing abilities (aka “having the cure): midwife, bonesetter, </a:t>
            </a:r>
            <a:r>
              <a:rPr lang="en-US" smtClean="0"/>
              <a:t>cures cattle, etc.</a:t>
            </a:r>
            <a:endParaRPr lang="en-US" dirty="0" smtClean="0"/>
          </a:p>
          <a:p>
            <a:r>
              <a:rPr lang="en-US" dirty="0" smtClean="0"/>
              <a:t>In some societies, shamans are expected to fight with shamans of enemy tribes…they’re not inherently good or nice or compassionate or egoless</a:t>
            </a:r>
          </a:p>
          <a:p>
            <a:r>
              <a:rPr lang="en-US" dirty="0" smtClean="0"/>
              <a:t>Can curse (and some do) and in some societies are expected to</a:t>
            </a:r>
          </a:p>
          <a:p>
            <a:r>
              <a:rPr lang="en-US" dirty="0" smtClean="0"/>
              <a:t>Modern western </a:t>
            </a:r>
            <a:r>
              <a:rPr lang="en-US" dirty="0" err="1" smtClean="0"/>
              <a:t>spiritworkers</a:t>
            </a:r>
            <a:r>
              <a:rPr lang="en-US" dirty="0" smtClean="0"/>
              <a:t> have an emphasis on healing work done on humans. There’s so much more to it than this.</a:t>
            </a:r>
          </a:p>
          <a:p>
            <a:r>
              <a:rPr lang="en-US" dirty="0" smtClean="0"/>
              <a:t>Ultimately, shamans are mediators between humans and the Other, whatever that Other may be: the dead, spirits, elementals, the Fae, land spirits, gods/goddesses, Ancestors. In my view, shamans are often the voice of the voiceless. It’s an inherently political job. </a:t>
            </a:r>
          </a:p>
          <a:p>
            <a:endParaRPr lang="en-US" dirty="0"/>
          </a:p>
        </p:txBody>
      </p:sp>
    </p:spTree>
    <p:extLst>
      <p:ext uri="{BB962C8B-B14F-4D97-AF65-F5344CB8AC3E}">
        <p14:creationId xmlns:p14="http://schemas.microsoft.com/office/powerpoint/2010/main" val="729779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r>
              <a:rPr lang="en-US" dirty="0" smtClean="0"/>
              <a:t>Shamans are all love and light (oh yeah NOPE)</a:t>
            </a:r>
          </a:p>
          <a:p>
            <a:r>
              <a:rPr lang="en-US" dirty="0" smtClean="0"/>
              <a:t>Shamanism is safe</a:t>
            </a:r>
          </a:p>
          <a:p>
            <a:r>
              <a:rPr lang="en-US" dirty="0" smtClean="0"/>
              <a:t>You’ll become enlightened/all shamans are enlightened/are “</a:t>
            </a:r>
            <a:r>
              <a:rPr lang="en-US" dirty="0" err="1" smtClean="0"/>
              <a:t>lightworkers</a:t>
            </a:r>
            <a:r>
              <a:rPr lang="en-US" dirty="0" smtClean="0"/>
              <a:t>”</a:t>
            </a:r>
          </a:p>
          <a:p>
            <a:r>
              <a:rPr lang="en-US" dirty="0" smtClean="0"/>
              <a:t>Intrinsically healers/have to do healing work</a:t>
            </a:r>
          </a:p>
          <a:p>
            <a:r>
              <a:rPr lang="en-US" dirty="0" smtClean="0"/>
              <a:t>Has something to do with any kind of new age/self help stuff</a:t>
            </a:r>
            <a:endParaRPr lang="en-US" dirty="0"/>
          </a:p>
        </p:txBody>
      </p:sp>
    </p:spTree>
    <p:extLst>
      <p:ext uri="{BB962C8B-B14F-4D97-AF65-F5344CB8AC3E}">
        <p14:creationId xmlns:p14="http://schemas.microsoft.com/office/powerpoint/2010/main" val="2957092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practicing shamanism can do</a:t>
            </a:r>
            <a:endParaRPr lang="en-US" dirty="0"/>
          </a:p>
        </p:txBody>
      </p:sp>
      <p:sp>
        <p:nvSpPr>
          <p:cNvPr id="3" name="Content Placeholder 2"/>
          <p:cNvSpPr>
            <a:spLocks noGrp="1"/>
          </p:cNvSpPr>
          <p:nvPr>
            <p:ph idx="1"/>
          </p:nvPr>
        </p:nvSpPr>
        <p:spPr/>
        <p:txBody>
          <a:bodyPr/>
          <a:lstStyle/>
          <a:p>
            <a:r>
              <a:rPr lang="en-US" dirty="0" smtClean="0"/>
              <a:t>Put you in deeper connection with your own spirit guides, higher self, ancestors and even your descendants</a:t>
            </a:r>
          </a:p>
          <a:p>
            <a:r>
              <a:rPr lang="en-US" dirty="0" smtClean="0"/>
              <a:t>Put you in deeper connection with Nature and the Cosmos</a:t>
            </a:r>
          </a:p>
          <a:p>
            <a:r>
              <a:rPr lang="en-US" dirty="0" smtClean="0"/>
              <a:t>Help you live more authentically as yourself</a:t>
            </a:r>
          </a:p>
          <a:p>
            <a:r>
              <a:rPr lang="en-US" dirty="0" smtClean="0"/>
              <a:t>Can help you solve life problems</a:t>
            </a:r>
          </a:p>
          <a:p>
            <a:r>
              <a:rPr lang="en-US" dirty="0" smtClean="0"/>
              <a:t>Enable you to co-create your life with spirit and so create a more balanced, authentic, honest, Earth-supporting life</a:t>
            </a:r>
          </a:p>
          <a:p>
            <a:r>
              <a:rPr lang="en-US" dirty="0" smtClean="0"/>
              <a:t>Enable you to co-create ceremonies, ritual with spirit</a:t>
            </a:r>
          </a:p>
          <a:p>
            <a:r>
              <a:rPr lang="en-US" dirty="0" smtClean="0"/>
              <a:t>Empower you and enable you to stand in your power</a:t>
            </a:r>
          </a:p>
          <a:p>
            <a:endParaRPr lang="en-US" dirty="0"/>
          </a:p>
        </p:txBody>
      </p:sp>
    </p:spTree>
    <p:extLst>
      <p:ext uri="{BB962C8B-B14F-4D97-AF65-F5344CB8AC3E}">
        <p14:creationId xmlns:p14="http://schemas.microsoft.com/office/powerpoint/2010/main" val="2241831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shamanism can’t do</a:t>
            </a:r>
            <a:endParaRPr lang="en-US" dirty="0"/>
          </a:p>
        </p:txBody>
      </p:sp>
      <p:sp>
        <p:nvSpPr>
          <p:cNvPr id="3" name="Content Placeholder 2"/>
          <p:cNvSpPr>
            <a:spLocks noGrp="1"/>
          </p:cNvSpPr>
          <p:nvPr>
            <p:ph idx="1"/>
          </p:nvPr>
        </p:nvSpPr>
        <p:spPr/>
        <p:txBody>
          <a:bodyPr/>
          <a:lstStyle/>
          <a:p>
            <a:r>
              <a:rPr lang="en-US" dirty="0" smtClean="0"/>
              <a:t>Protect you from everything</a:t>
            </a:r>
          </a:p>
          <a:p>
            <a:r>
              <a:rPr lang="en-US" dirty="0" smtClean="0"/>
              <a:t>Control everything</a:t>
            </a:r>
          </a:p>
          <a:p>
            <a:r>
              <a:rPr lang="en-US" dirty="0" smtClean="0"/>
              <a:t>Insulate you from life lessons (it can help mediate that, though)</a:t>
            </a:r>
          </a:p>
          <a:p>
            <a:r>
              <a:rPr lang="en-US" dirty="0" smtClean="0"/>
              <a:t>Make you enlightened</a:t>
            </a:r>
          </a:p>
          <a:p>
            <a:r>
              <a:rPr lang="en-US" dirty="0" smtClean="0"/>
              <a:t>Make you always happy/satisfied</a:t>
            </a:r>
          </a:p>
          <a:p>
            <a:endParaRPr lang="en-US" dirty="0"/>
          </a:p>
        </p:txBody>
      </p:sp>
    </p:spTree>
    <p:extLst>
      <p:ext uri="{BB962C8B-B14F-4D97-AF65-F5344CB8AC3E}">
        <p14:creationId xmlns:p14="http://schemas.microsoft.com/office/powerpoint/2010/main" val="3267533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08887" y="2133600"/>
            <a:ext cx="4676051" cy="3778250"/>
          </a:xfrm>
        </p:spPr>
      </p:pic>
    </p:spTree>
    <p:extLst>
      <p:ext uri="{BB962C8B-B14F-4D97-AF65-F5344CB8AC3E}">
        <p14:creationId xmlns:p14="http://schemas.microsoft.com/office/powerpoint/2010/main" val="190041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3203</TotalTime>
  <Words>959</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Class 1: Shamanic Skills</vt:lpstr>
      <vt:lpstr>What is shamanism: definitions</vt:lpstr>
      <vt:lpstr>What is shamanism: definitions</vt:lpstr>
      <vt:lpstr>So…</vt:lpstr>
      <vt:lpstr>Shamans…</vt:lpstr>
      <vt:lpstr>Misconceptions</vt:lpstr>
      <vt:lpstr>What practicing shamanism can do</vt:lpstr>
      <vt:lpstr>What shamanism can’t do</vt:lpstr>
      <vt:lpstr>Questions?</vt:lpstr>
      <vt:lpstr>Setting a Place to Work</vt:lpstr>
      <vt:lpstr>Setting a Place to Work:  Calling in the Directions</vt:lpstr>
      <vt:lpstr>Setting a Place to Work:  Calling in and Greeting the Worlds</vt:lpstr>
      <vt:lpstr>Setting a Place to Work:  Calling in and Greeting the Worlds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1: Shamanic Skills</dc:title>
  <dc:creator>Deb Fate-Mental</dc:creator>
  <cp:lastModifiedBy>Deb Fate-Mental</cp:lastModifiedBy>
  <cp:revision>16</cp:revision>
  <dcterms:created xsi:type="dcterms:W3CDTF">2020-10-15T20:27:44Z</dcterms:created>
  <dcterms:modified xsi:type="dcterms:W3CDTF">2020-10-18T01:51:21Z</dcterms:modified>
</cp:coreProperties>
</file>